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4" r:id="rId2"/>
    <p:sldId id="261" r:id="rId3"/>
  </p:sldIdLst>
  <p:sldSz cx="11049000" cy="7620000"/>
  <p:notesSz cx="6858000" cy="994568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1">
          <p15:clr>
            <a:srgbClr val="A4A3A4"/>
          </p15:clr>
        </p15:guide>
        <p15:guide id="2" pos="3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FF6600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58B74-C98C-445E-BD55-774B6B2AFE94}" v="44" dt="2024-07-21T07:06:08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1" autoAdjust="0"/>
    <p:restoredTop sz="96433" autoAdjust="0"/>
  </p:normalViewPr>
  <p:slideViewPr>
    <p:cSldViewPr>
      <p:cViewPr varScale="1">
        <p:scale>
          <a:sx n="78" d="100"/>
          <a:sy n="78" d="100"/>
        </p:scale>
        <p:origin x="1114" y="43"/>
      </p:cViewPr>
      <p:guideLst>
        <p:guide orient="horz" pos="2401"/>
        <p:guide pos="3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0A2F586-395B-4621-B92A-EF32805F8C8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D5CC3428-C23B-4006-B61F-E2A5693A0A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algn="r"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fld id="{49305F11-4E30-47AD-9E60-021D86BEBD4D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FFA161F0-3BD9-412F-B18B-AC3EEA5E8C6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9862E1B2-2FC1-4A4B-BD5D-00BB817B28B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algn="r" defTabSz="915659" eaLnBrk="0" hangingPunct="0">
              <a:defRPr sz="1300"/>
            </a:lvl1pPr>
          </a:lstStyle>
          <a:p>
            <a:pPr>
              <a:defRPr/>
            </a:pPr>
            <a:fld id="{B0337DF1-CC30-4EB3-BE04-31891661DD3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9654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8B448A8-8CC9-40B5-B27C-ED39C12EFC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824782CB-7F6F-4532-B5A6-B86B02B2B6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algn="r"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fld id="{2ADC96C6-B117-4208-9195-17A00146BE92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327CCF4-3B21-493B-8746-1BE664C91E8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7075" y="746125"/>
            <a:ext cx="540702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46D52E8B-8ACA-4BCB-87A9-A62B6F6EC4D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24400"/>
            <a:ext cx="5483225" cy="44751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F65E4014-731A-4A32-BFC7-6D5135CF8E6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E82B9248-7772-4AD8-96BC-B0F833488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algn="r" defTabSz="915659" eaLnBrk="0" hangingPunct="0">
              <a:defRPr sz="1300"/>
            </a:lvl1pPr>
          </a:lstStyle>
          <a:p>
            <a:pPr>
              <a:defRPr/>
            </a:pPr>
            <a:fld id="{18447C35-7884-4607-BCE7-63A386C3291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6062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>
            <a:extLst>
              <a:ext uri="{FF2B5EF4-FFF2-40B4-BE49-F238E27FC236}">
                <a16:creationId xmlns:a16="http://schemas.microsoft.com/office/drawing/2014/main" id="{FA8A8791-A705-4B0D-BD7D-C43E1518A9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>
            <a:extLst>
              <a:ext uri="{FF2B5EF4-FFF2-40B4-BE49-F238E27FC236}">
                <a16:creationId xmlns:a16="http://schemas.microsoft.com/office/drawing/2014/main" id="{FBA90C7F-CEFC-4DF2-AB0C-9A0F1C69B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9460" name="Espace réservé du numéro de diapositive 3">
            <a:extLst>
              <a:ext uri="{FF2B5EF4-FFF2-40B4-BE49-F238E27FC236}">
                <a16:creationId xmlns:a16="http://schemas.microsoft.com/office/drawing/2014/main" id="{E9AB25EA-3E17-4C2C-BDA9-6220E6BCD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6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64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09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93900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11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83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655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227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6568E6EA-8107-4183-B157-20D3CE89FA32}" type="slidenum">
              <a:rPr lang="fr-FR" altLang="fr-FR" sz="1300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2</a:t>
            </a:fld>
            <a:endParaRPr lang="fr-FR" altLang="fr-FR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3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06E8DA-3C4D-4C7C-9857-A61538F6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C2A9D-BC50-4413-8618-5EE48F6ADDF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DA47D9-CADB-4290-8C5B-38AEC309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BD28B6-02A8-42D2-9F7D-7B900E386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ED079-728A-4ECA-A77E-66628A30B8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091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467563-F706-4F39-B06E-69CCAE59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5E494-915C-4FF2-9DBD-A250776A33B8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82C63-BF79-44AB-A5E1-681F663F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1C7555-C522-4830-A950-63EA45E0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376EA-3B85-4082-A7DC-6B5325BA1F7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5412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509A59-33DF-4B20-B8D7-6219C682E4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6C92A-9C7A-4058-9494-F4626B977754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0FA553-DD36-4169-A19B-1FF7F9487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2A8A5A-8E55-45EF-A951-0492F4ED2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D9E6-43B7-4319-8520-988111C48E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360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76263" y="360363"/>
            <a:ext cx="10369550" cy="76803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6256181-21B1-43CF-B3CE-8D040926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08D06-30D1-4B30-9201-016270C3BA2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644EB5C5-206F-4BFE-9D6A-25F4DD7E6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8E5F8C5-43AE-4122-9681-9D95554C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9685C-669E-405F-8A55-4A7C4358FB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66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0822" y="304800"/>
            <a:ext cx="9988294" cy="1271588"/>
          </a:xfrm>
          <a:solidFill>
            <a:schemeClr val="accent1"/>
          </a:solidFill>
        </p:spPr>
        <p:txBody>
          <a:bodyPr/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0822" y="2081808"/>
            <a:ext cx="9968178" cy="55381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60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9037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A84766-ACE2-4CD1-99EE-21957BE8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88176-17AC-4534-BE0B-15421FB25AE0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2576BA-ECD5-4DCB-B6B6-9885A166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598E5E-F732-4D5A-9430-77DA126F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52CDE-2C2E-4E56-A9D3-37A18D9B41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297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D2F16DED-7BA4-4D59-A2A4-4CFAC340B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733BC-CC81-44B0-B7B4-DD755310D2CC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7C6AA96-C87A-4D53-9593-4406DE3EC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2A4AA29-D285-460E-B161-E275CA58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6430-6238-405F-B645-A05BCEE91C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0377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E8541DFA-BFA0-408A-9D82-7ADD0E0B1B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F3208-A57D-4BC1-B9B5-D1F7BCB0D286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388F0511-8A6D-4C13-BE0E-4601C492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54697FC-C235-44A0-89A9-BD52192D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DBC77-117E-4CF4-96D6-347678137CB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9673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52B44E2C-C019-436B-A540-CFAC8E32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66F86-99ED-4F02-A035-6D26A0C66C9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FA167AB4-D325-4A58-8684-C7896840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B400A75-AEA0-4BEA-B705-C6DB5EC4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E7F1B-18A1-423B-946A-92DAA94A856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80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184D511D-0A8A-437F-916B-32E89FF0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3AF3E-5952-4C32-84A3-C6A3CDEAE1A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6DF4744-7320-4C6C-8E3C-7772478A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981E569-31DD-4B99-8CBB-59FF2BBA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5FF78-8FA1-4069-85A1-DB65EDCAC20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164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0A3690A-0ACB-4A40-9D4E-C0C0641302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F2110-6682-4D40-A2A3-D96F59185A03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6D645F8-D9FD-429C-A937-40AAD6DF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674F97F-353C-4A45-86D2-AFA8AB53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B40F3-DEE5-4F3D-AC96-FCD8B3C1410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3093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151E5FA-FD22-46D2-A168-2C581007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A2923-E853-44E6-98AC-EB2AC93274ED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21A8DF8-8614-44A3-8F18-834714C6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F9ACEC1-2257-4973-9AF6-CF6545A1B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49D77-6434-417C-87C6-F9CD3265BE5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86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AA760F5D-4B17-4595-8EE6-5CA5D9A208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52450" y="304800"/>
            <a:ext cx="99441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DE28290A-53D1-4932-AC9A-4D657D1B64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52450" y="1778000"/>
            <a:ext cx="99441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61" tIns="53330" rIns="106661" bIns="533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BDD65F-88D7-43DD-B9D0-3C145AA68A1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552450" y="7064375"/>
            <a:ext cx="257968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B548C3E-2951-4E99-8B5D-08504AD4FB99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CE965F-ED75-4C09-BCEB-100FF8C74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773488" y="7064375"/>
            <a:ext cx="35020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5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4B8CF3-9F6C-4766-A2FA-68C7A6F6A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916863" y="7064375"/>
            <a:ext cx="2579687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5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B96BFE-50D4-479E-BA78-6B9596FC766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71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66900" indent="-26670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00" indent="-268288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2C58D732-18BC-4FF2-9675-4ACDD85B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5. Cotisation Maïali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785B0145-54D7-453C-8145-AB651FC36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2292" name="ZoneTexte 6">
            <a:extLst>
              <a:ext uri="{FF2B5EF4-FFF2-40B4-BE49-F238E27FC236}">
                <a16:creationId xmlns:a16="http://schemas.microsoft.com/office/drawing/2014/main" id="{892742A0-8786-433D-8DDE-60CBBE03C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00" y="2452848"/>
            <a:ext cx="97385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/>
            <a:r>
              <a:rPr lang="fr-FR" altLang="fr-FR" dirty="0"/>
              <a:t>Pour cette saison 2026-2027, le Comité Directeur du Maïali propose la cotisation annuelle à 90 € pour les adultes et 45 € pour les jeunes. </a:t>
            </a:r>
          </a:p>
          <a:p>
            <a:pPr marL="0" indent="0"/>
            <a:endParaRPr lang="fr-FR" alt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273610"/>
              </p:ext>
            </p:extLst>
          </p:nvPr>
        </p:nvGraphicFramePr>
        <p:xfrm>
          <a:off x="2968216" y="3882008"/>
          <a:ext cx="5652628" cy="1872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4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77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1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 Catégorie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Cotisation Maïali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37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Adulte </a:t>
                      </a:r>
                      <a:r>
                        <a:rPr lang="fr-FR" sz="2000" b="0" dirty="0">
                          <a:effectLst/>
                        </a:rPr>
                        <a:t>(</a:t>
                      </a:r>
                      <a:r>
                        <a:rPr lang="fr-FR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 18 ans)</a:t>
                      </a:r>
                      <a:endParaRPr lang="fr-FR" sz="20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2400" b="1" dirty="0">
                          <a:effectLst/>
                        </a:rPr>
                        <a:t>90 €</a:t>
                      </a:r>
                      <a:endParaRPr lang="fr-F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6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Jeune </a:t>
                      </a:r>
                      <a:r>
                        <a:rPr lang="fr-FR" sz="20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(moins de 18 ans)</a:t>
                      </a:r>
                      <a:endParaRPr lang="fr-FR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45 €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3B742A1-4A24-41B4-B372-858554F3D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15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1571BD-6171-484C-B50B-7564FC5A49D9}"/>
              </a:ext>
            </a:extLst>
          </p:cNvPr>
          <p:cNvSpPr/>
          <p:nvPr/>
        </p:nvSpPr>
        <p:spPr>
          <a:xfrm>
            <a:off x="-5730" y="-4639"/>
            <a:ext cx="11049000" cy="76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8435" name="Espace réservé du contenu 2">
            <a:extLst>
              <a:ext uri="{FF2B5EF4-FFF2-40B4-BE49-F238E27FC236}">
                <a16:creationId xmlns:a16="http://schemas.microsoft.com/office/drawing/2014/main" id="{FC8D3D6B-5DF9-45E4-A7E8-0173DF632D4C}"/>
              </a:ext>
            </a:extLst>
          </p:cNvPr>
          <p:cNvSpPr>
            <a:spLocks/>
          </p:cNvSpPr>
          <p:nvPr/>
        </p:nvSpPr>
        <p:spPr bwMode="auto">
          <a:xfrm>
            <a:off x="163487" y="3824461"/>
            <a:ext cx="7161213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661" tIns="53330" rIns="106661" bIns="53330"/>
          <a:lstStyle>
            <a:lvl1pPr marL="400050" indent="-40005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3200" b="1" dirty="0"/>
              <a:t>+</a:t>
            </a:r>
            <a:r>
              <a:rPr lang="fr-FR" altLang="fr-FR" sz="2400" b="1" dirty="0"/>
              <a:t> Assurance Lafont complémentaire</a:t>
            </a:r>
            <a:r>
              <a:rPr lang="fr-FR" altLang="fr-FR" sz="2400" b="1" baseline="30000" dirty="0"/>
              <a:t>(*)</a:t>
            </a:r>
            <a:r>
              <a:rPr lang="fr-FR" altLang="fr-FR" sz="2400" b="1" dirty="0"/>
              <a:t> (</a:t>
            </a:r>
            <a:r>
              <a:rPr lang="fr-FR" altLang="fr-FR" sz="2400" b="1" u="sng" dirty="0">
                <a:solidFill>
                  <a:srgbClr val="FF0000"/>
                </a:solidFill>
              </a:rPr>
              <a:t>obligatoire</a:t>
            </a:r>
            <a:r>
              <a:rPr lang="fr-FR" altLang="fr-FR" sz="2400" b="1" dirty="0"/>
              <a:t>)</a:t>
            </a:r>
            <a:endParaRPr lang="fr-FR" altLang="fr-FR" sz="2800" b="1" dirty="0"/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endParaRPr lang="fr-FR" altLang="fr-FR" sz="3200" dirty="0">
              <a:solidFill>
                <a:srgbClr val="E46C0A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4000" b="1" dirty="0">
              <a:solidFill>
                <a:srgbClr val="E46C0A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9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9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10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fr-FR" altLang="fr-FR" sz="2400" dirty="0"/>
              <a:t>	</a:t>
            </a:r>
            <a:r>
              <a:rPr lang="fr-FR" altLang="fr-FR" sz="2000" dirty="0">
                <a:latin typeface="+mn-lt"/>
              </a:rPr>
              <a:t>Pour les personnes possédant une assurance complémentaire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couvrant l’activité de plongée, joindre </a:t>
            </a: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obligatoirement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 attestation de cette assurance avec la mention sur la plongée.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seul ou plusieurs virements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à établir à l'ordre de :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>
                <a:solidFill>
                  <a:srgbClr val="C00000"/>
                </a:solidFill>
                <a:latin typeface="+mn-lt"/>
              </a:rPr>
              <a:t>« 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Section Maïali Plongée »  en précisant Nom et Inscription club</a:t>
            </a:r>
            <a:endParaRPr lang="fr-FR" altLang="fr-FR" sz="900" dirty="0">
              <a:latin typeface="+mn-lt"/>
            </a:endParaRPr>
          </a:p>
        </p:txBody>
      </p:sp>
      <p:sp>
        <p:nvSpPr>
          <p:cNvPr id="18437" name="Text Box 68">
            <a:extLst>
              <a:ext uri="{FF2B5EF4-FFF2-40B4-BE49-F238E27FC236}">
                <a16:creationId xmlns:a16="http://schemas.microsoft.com/office/drawing/2014/main" id="{910719AD-AC2C-4A74-BF9B-C65D8C318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499" y="1903840"/>
            <a:ext cx="2161676" cy="75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661" tIns="53330" rIns="106661" bIns="53330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</a:rPr>
              <a:t>Pour ceux qui prennent leur licence à l’extérieur, </a:t>
            </a:r>
            <a:r>
              <a:rPr lang="fr-FR" altLang="fr-FR" sz="1400" dirty="0">
                <a:solidFill>
                  <a:srgbClr val="FF0000"/>
                </a:solidFill>
                <a:latin typeface="Arial" panose="020B0604020202020204" pitchFamily="34" charset="0"/>
              </a:rPr>
              <a:t>déduire</a:t>
            </a:r>
            <a:r>
              <a:rPr lang="fr-FR" altLang="fr-FR" sz="1400" dirty="0">
                <a:latin typeface="Arial" panose="020B0604020202020204" pitchFamily="34" charset="0"/>
              </a:rPr>
              <a:t> </a:t>
            </a:r>
            <a:r>
              <a:rPr lang="fr-FR" altLang="fr-FR" sz="1400" b="1" dirty="0">
                <a:latin typeface="Arial" panose="020B0604020202020204" pitchFamily="34" charset="0"/>
              </a:rPr>
              <a:t>51 €</a:t>
            </a:r>
          </a:p>
        </p:txBody>
      </p:sp>
      <p:graphicFrame>
        <p:nvGraphicFramePr>
          <p:cNvPr id="15409" name="Group 49">
            <a:extLst>
              <a:ext uri="{FF2B5EF4-FFF2-40B4-BE49-F238E27FC236}">
                <a16:creationId xmlns:a16="http://schemas.microsoft.com/office/drawing/2014/main" id="{2628C4D8-0C44-4493-9786-6DC5316FD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220842"/>
              </p:ext>
            </p:extLst>
          </p:nvPr>
        </p:nvGraphicFramePr>
        <p:xfrm>
          <a:off x="7324700" y="4098032"/>
          <a:ext cx="3600475" cy="3398837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Nom</a:t>
                      </a:r>
                    </a:p>
                    <a:p>
                      <a:pPr marL="0" marR="0" lvl="0" indent="0" algn="l" defTabSz="15208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Prénom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160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Catégorie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Licence FFESSM + les deux cotisations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Assurance Lafont</a:t>
                      </a:r>
                    </a:p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complémentaire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160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Montant du chèque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5704A634-DD23-46E9-A2E2-BF8639F89999}"/>
              </a:ext>
            </a:extLst>
          </p:cNvPr>
          <p:cNvSpPr/>
          <p:nvPr/>
        </p:nvSpPr>
        <p:spPr>
          <a:xfrm>
            <a:off x="1131888" y="444500"/>
            <a:ext cx="914558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460" name="Text Box 19">
            <a:extLst>
              <a:ext uri="{FF2B5EF4-FFF2-40B4-BE49-F238E27FC236}">
                <a16:creationId xmlns:a16="http://schemas.microsoft.com/office/drawing/2014/main" id="{B1EA029D-2F18-41ED-8E75-6ED87979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444500"/>
            <a:ext cx="921702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174" tIns="41587" rIns="83174" bIns="41587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200">
                <a:solidFill>
                  <a:schemeClr val="bg1"/>
                </a:solidFill>
                <a:latin typeface="Arial" panose="020B0604020202020204" pitchFamily="34" charset="0"/>
              </a:rPr>
              <a:t>Tableau licences, cotisations et Assurance compl. à remplir et à imprimer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679866"/>
              </p:ext>
            </p:extLst>
          </p:nvPr>
        </p:nvGraphicFramePr>
        <p:xfrm>
          <a:off x="268288" y="1241064"/>
          <a:ext cx="8064525" cy="2662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8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4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 Catégorie </a:t>
                      </a:r>
                      <a:r>
                        <a:rPr lang="fr-FR" sz="1800" baseline="30000" dirty="0">
                          <a:effectLst/>
                        </a:rPr>
                        <a:t>(*)</a:t>
                      </a:r>
                      <a:endParaRPr lang="fr-FR" sz="1800" baseline="30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Licence FFESSM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Cotisation CSA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Cotisation Maïali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Adulte </a:t>
                      </a:r>
                      <a:r>
                        <a:rPr lang="fr-FR" sz="1600" b="0" dirty="0">
                          <a:effectLst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 16 ans)</a:t>
                      </a:r>
                      <a:endParaRPr lang="fr-FR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90 €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1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Jeune 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et &lt;16 ans)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31,50 €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1" dirty="0">
                          <a:effectLst/>
                        </a:rPr>
                        <a:t>45 €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1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Enfant </a:t>
                      </a:r>
                      <a:r>
                        <a:rPr lang="fr-FR" sz="1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et &lt;12 ans)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14,50 €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1" dirty="0">
                          <a:effectLst/>
                        </a:rPr>
                        <a:t>45 €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743207135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Accompagnant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138" algn="l"/>
                          <a:tab pos="715963" algn="l"/>
                        </a:tabLs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2458508055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Licence FFESSM seule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51 €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138" algn="l"/>
                          <a:tab pos="715963" algn="l"/>
                        </a:tabLst>
                      </a:pPr>
                      <a:endParaRPr lang="fr-FR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3599934561"/>
                  </a:ext>
                </a:extLst>
              </a:tr>
            </a:tbl>
          </a:graphicData>
        </a:graphic>
      </p:graphicFrame>
      <p:sp>
        <p:nvSpPr>
          <p:cNvPr id="3" name="Rectangle à coins arrondis 2">
            <a:extLst>
              <a:ext uri="{FF2B5EF4-FFF2-40B4-BE49-F238E27FC236}">
                <a16:creationId xmlns:a16="http://schemas.microsoft.com/office/drawing/2014/main" id="{7D52A991-1028-43E8-85C9-5786E36A8A19}"/>
              </a:ext>
            </a:extLst>
          </p:cNvPr>
          <p:cNvSpPr/>
          <p:nvPr/>
        </p:nvSpPr>
        <p:spPr>
          <a:xfrm>
            <a:off x="8764860" y="1749375"/>
            <a:ext cx="2160315" cy="10525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2000"/>
          </a:p>
        </p:txBody>
      </p:sp>
      <p:pic>
        <p:nvPicPr>
          <p:cNvPr id="18495" name="Picture 2" descr="Afficher l'image d'origine">
            <a:extLst>
              <a:ext uri="{FF2B5EF4-FFF2-40B4-BE49-F238E27FC236}">
                <a16:creationId xmlns:a16="http://schemas.microsoft.com/office/drawing/2014/main" id="{FA71C017-FBB5-457D-8E17-A36099ABB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09550"/>
            <a:ext cx="676275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9340924" y="2945904"/>
            <a:ext cx="1584325" cy="1052513"/>
            <a:chOff x="9340850" y="2730500"/>
            <a:chExt cx="1584325" cy="1052513"/>
          </a:xfrm>
        </p:grpSpPr>
        <p:sp>
          <p:nvSpPr>
            <p:cNvPr id="18458" name="Text Box 104">
              <a:extLst>
                <a:ext uri="{FF2B5EF4-FFF2-40B4-BE49-F238E27FC236}">
                  <a16:creationId xmlns:a16="http://schemas.microsoft.com/office/drawing/2014/main" id="{3FA5E48A-1560-4C75-BD13-F3398C312D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40850" y="2770188"/>
              <a:ext cx="1584325" cy="477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6661" tIns="53330" rIns="106661" bIns="53330">
              <a:spAutoFit/>
            </a:bodyPr>
            <a:lstStyle>
              <a:lvl1pPr defTabSz="1066800">
                <a:spcBef>
                  <a:spcPct val="20000"/>
                </a:spcBef>
                <a:buFont typeface="Arial" panose="020B0604020202020204" pitchFamily="34" charset="0"/>
                <a:buChar char="•"/>
                <a:defRPr sz="3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066800">
                <a:spcBef>
                  <a:spcPct val="20000"/>
                </a:spcBef>
                <a:buFont typeface="Arial" panose="020B0604020202020204" pitchFamily="34" charset="0"/>
                <a:buChar char="–"/>
                <a:defRPr sz="33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066800">
                <a:spcBef>
                  <a:spcPct val="20000"/>
                </a:spcBef>
                <a:buFont typeface="Arial" panose="020B0604020202020204" pitchFamily="34" charset="0"/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06680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066800">
                <a:spcBef>
                  <a:spcPct val="20000"/>
                </a:spcBef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A remplir</a:t>
              </a:r>
            </a:p>
          </p:txBody>
        </p:sp>
        <p:sp>
          <p:nvSpPr>
            <p:cNvPr id="5" name="Flèche vers le bas 4">
              <a:extLst>
                <a:ext uri="{FF2B5EF4-FFF2-40B4-BE49-F238E27FC236}">
                  <a16:creationId xmlns:a16="http://schemas.microsoft.com/office/drawing/2014/main" id="{A11EB42F-3B06-4294-9988-850286855973}"/>
                </a:ext>
              </a:extLst>
            </p:cNvPr>
            <p:cNvSpPr/>
            <p:nvPr/>
          </p:nvSpPr>
          <p:spPr>
            <a:xfrm>
              <a:off x="9988550" y="3262313"/>
              <a:ext cx="288925" cy="45561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D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" name="Rectangle à coins arrondis 15">
              <a:extLst>
                <a:ext uri="{FF2B5EF4-FFF2-40B4-BE49-F238E27FC236}">
                  <a16:creationId xmlns:a16="http://schemas.microsoft.com/office/drawing/2014/main" id="{C5B03701-A612-4F20-B32F-27BC2C56597C}"/>
                </a:ext>
              </a:extLst>
            </p:cNvPr>
            <p:cNvSpPr/>
            <p:nvPr/>
          </p:nvSpPr>
          <p:spPr>
            <a:xfrm>
              <a:off x="9340850" y="2730500"/>
              <a:ext cx="1584325" cy="105251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72506"/>
              </p:ext>
            </p:extLst>
          </p:nvPr>
        </p:nvGraphicFramePr>
        <p:xfrm>
          <a:off x="339924" y="4386064"/>
          <a:ext cx="6373418" cy="1420065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747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9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effectLst/>
                        </a:rPr>
                        <a:t>Loisir 1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Piscine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9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25 €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30 €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600" b="1" dirty="0">
                          <a:effectLst/>
                        </a:rPr>
                        <a:t>51 €</a:t>
                      </a:r>
                      <a:endParaRPr lang="fr-F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13,40 </a:t>
                      </a:r>
                      <a:r>
                        <a:rPr lang="fr-FR" sz="1600" b="1" dirty="0">
                          <a:effectLst/>
                        </a:rPr>
                        <a:t>€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2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effectLst/>
                        </a:rPr>
                        <a:t>Loisir 1 TOP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2 TOP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3 TOP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95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48 €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59,50 €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600" b="1" dirty="0">
                          <a:effectLst/>
                        </a:rPr>
                        <a:t>99 €</a:t>
                      </a:r>
                      <a:endParaRPr lang="fr-F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2458508055"/>
                  </a:ext>
                </a:extLst>
              </a:tr>
            </a:tbl>
          </a:graphicData>
        </a:graphic>
      </p:graphicFrame>
      <p:sp>
        <p:nvSpPr>
          <p:cNvPr id="17" name="AutoShape 67">
            <a:extLst>
              <a:ext uri="{FF2B5EF4-FFF2-40B4-BE49-F238E27FC236}">
                <a16:creationId xmlns:a16="http://schemas.microsoft.com/office/drawing/2014/main" id="{3E1FAE01-264C-4946-AE7E-914B55529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87" y="5968137"/>
            <a:ext cx="434975" cy="320675"/>
          </a:xfrm>
          <a:prstGeom prst="rightArrow">
            <a:avLst>
              <a:gd name="adj1" fmla="val 50000"/>
              <a:gd name="adj2" fmla="val 339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>
            <a:lvl1pPr defTabSz="83185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3185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3185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200">
              <a:latin typeface="Arial" panose="020B0604020202020204" pitchFamily="34" charset="0"/>
            </a:endParaRPr>
          </a:p>
        </p:txBody>
      </p:sp>
      <p:sp>
        <p:nvSpPr>
          <p:cNvPr id="6" name="Text Box 68">
            <a:extLst>
              <a:ext uri="{FF2B5EF4-FFF2-40B4-BE49-F238E27FC236}">
                <a16:creationId xmlns:a16="http://schemas.microsoft.com/office/drawing/2014/main" id="{1904CC52-3D1D-3D45-0696-5B7564D51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860" y="1217712"/>
            <a:ext cx="2161676" cy="44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661" tIns="53330" rIns="106661" bIns="53330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(</a:t>
            </a:r>
            <a:r>
              <a:rPr lang="fr-FR" altLang="fr-FR" sz="1100" b="1" dirty="0">
                <a:latin typeface="Arial" panose="020B0604020202020204" pitchFamily="34" charset="0"/>
              </a:rPr>
              <a:t>*</a:t>
            </a:r>
            <a:r>
              <a:rPr lang="fr-FR" altLang="fr-FR" sz="1100" dirty="0">
                <a:latin typeface="Arial" panose="020B0604020202020204" pitchFamily="34" charset="0"/>
              </a:rPr>
              <a:t>) : Tarifs arrondis pour simplification de paiement</a:t>
            </a:r>
            <a:endParaRPr lang="fr-FR" altLang="fr-FR" sz="11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3913</TotalTime>
  <Words>252</Words>
  <Application>Microsoft Office PowerPoint</Application>
  <PresentationFormat>Personnalisé</PresentationFormat>
  <Paragraphs>68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5. Cotisation Maïali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Aide à l'inscription</dc:title>
  <dc:creator>Maiali Plongée</dc:creator>
  <cp:keywords>Inscription;Maiali</cp:keywords>
  <cp:lastModifiedBy>marie-estelle perennec</cp:lastModifiedBy>
  <cp:revision>284</cp:revision>
  <cp:lastPrinted>2019-09-07T16:55:01Z</cp:lastPrinted>
  <dcterms:created xsi:type="dcterms:W3CDTF">2011-06-12T09:53:37Z</dcterms:created>
  <dcterms:modified xsi:type="dcterms:W3CDTF">2026-07-04T17:53:01Z</dcterms:modified>
</cp:coreProperties>
</file>