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2" r:id="rId4"/>
    <p:sldId id="283" r:id="rId5"/>
    <p:sldId id="289" r:id="rId6"/>
    <p:sldId id="284" r:id="rId7"/>
    <p:sldId id="293" r:id="rId8"/>
    <p:sldId id="285" r:id="rId9"/>
    <p:sldId id="292" r:id="rId10"/>
    <p:sldId id="290" r:id="rId11"/>
    <p:sldId id="294" r:id="rId12"/>
    <p:sldId id="286" r:id="rId13"/>
    <p:sldId id="268" r:id="rId14"/>
    <p:sldId id="261" r:id="rId15"/>
    <p:sldId id="287" r:id="rId16"/>
    <p:sldId id="288" r:id="rId17"/>
  </p:sldIdLst>
  <p:sldSz cx="11049000" cy="7620000"/>
  <p:notesSz cx="6858000" cy="99456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>
          <p15:clr>
            <a:srgbClr val="A4A3A4"/>
          </p15:clr>
        </p15:guide>
        <p15:guide id="2" pos="3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66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58B74-C98C-445E-BD55-774B6B2AFE94}" v="44" dt="2024-07-21T07:06:08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6433" autoAdjust="0"/>
  </p:normalViewPr>
  <p:slideViewPr>
    <p:cSldViewPr>
      <p:cViewPr varScale="1">
        <p:scale>
          <a:sx n="50" d="100"/>
          <a:sy n="50" d="100"/>
        </p:scale>
        <p:origin x="1099" y="29"/>
      </p:cViewPr>
      <p:guideLst>
        <p:guide orient="horz" pos="2401"/>
        <p:guide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li Plongée" userId="FO136y9yHFJ+gFmwIGz19bEzdS+BuMxgtyJ0LIw7Zbs=" providerId="None" clId="Web-{71A58B74-C98C-445E-BD55-774B6B2AFE94}"/>
    <pc:docChg chg="modSld">
      <pc:chgData name="Maiali Plongée" userId="FO136y9yHFJ+gFmwIGz19bEzdS+BuMxgtyJ0LIw7Zbs=" providerId="None" clId="Web-{71A58B74-C98C-445E-BD55-774B6B2AFE94}" dt="2024-07-21T07:06:07.234" v="31"/>
      <pc:docMkLst>
        <pc:docMk/>
      </pc:docMkLst>
      <pc:sldChg chg="modSp">
        <pc:chgData name="Maiali Plongée" userId="FO136y9yHFJ+gFmwIGz19bEzdS+BuMxgtyJ0LIw7Zbs=" providerId="None" clId="Web-{71A58B74-C98C-445E-BD55-774B6B2AFE94}" dt="2024-07-21T07:04:10.528" v="21"/>
        <pc:sldMkLst>
          <pc:docMk/>
          <pc:sldMk cId="0" sldId="261"/>
        </pc:sldMkLst>
        <pc:graphicFrameChg chg="mod modGraphic">
          <ac:chgData name="Maiali Plongée" userId="FO136y9yHFJ+gFmwIGz19bEzdS+BuMxgtyJ0LIw7Zbs=" providerId="None" clId="Web-{71A58B74-C98C-445E-BD55-774B6B2AFE94}" dt="2024-07-21T07:04:10.528" v="21"/>
          <ac:graphicFrameMkLst>
            <pc:docMk/>
            <pc:sldMk cId="0" sldId="261"/>
            <ac:graphicFrameMk id="2" creationId="{B9F5126F-B2AC-435F-9DCB-6614488DFA83}"/>
          </ac:graphicFrameMkLst>
        </pc:graphicFrameChg>
      </pc:sldChg>
      <pc:sldChg chg="addSp delSp modSp">
        <pc:chgData name="Maiali Plongée" userId="FO136y9yHFJ+gFmwIGz19bEzdS+BuMxgtyJ0LIw7Zbs=" providerId="None" clId="Web-{71A58B74-C98C-445E-BD55-774B6B2AFE94}" dt="2024-07-21T07:04:47.576" v="26" actId="14100"/>
        <pc:sldMkLst>
          <pc:docMk/>
          <pc:sldMk cId="0" sldId="286"/>
        </pc:sldMkLst>
        <pc:picChg chg="add mod">
          <ac:chgData name="Maiali Plongée" userId="FO136y9yHFJ+gFmwIGz19bEzdS+BuMxgtyJ0LIw7Zbs=" providerId="None" clId="Web-{71A58B74-C98C-445E-BD55-774B6B2AFE94}" dt="2024-07-21T07:04:47.576" v="26" actId="14100"/>
          <ac:picMkLst>
            <pc:docMk/>
            <pc:sldMk cId="0" sldId="286"/>
            <ac:picMk id="2" creationId="{4F9121D1-365D-B49A-5658-A2574EBCEC6E}"/>
          </ac:picMkLst>
        </pc:picChg>
        <pc:picChg chg="del">
          <ac:chgData name="Maiali Plongée" userId="FO136y9yHFJ+gFmwIGz19bEzdS+BuMxgtyJ0LIw7Zbs=" providerId="None" clId="Web-{71A58B74-C98C-445E-BD55-774B6B2AFE94}" dt="2024-07-21T07:04:36.763" v="22"/>
          <ac:picMkLst>
            <pc:docMk/>
            <pc:sldMk cId="0" sldId="286"/>
            <ac:picMk id="3" creationId="{CD69ECC1-7986-6261-4504-895835DE850B}"/>
          </ac:picMkLst>
        </pc:picChg>
      </pc:sldChg>
      <pc:sldChg chg="modSp">
        <pc:chgData name="Maiali Plongée" userId="FO136y9yHFJ+gFmwIGz19bEzdS+BuMxgtyJ0LIw7Zbs=" providerId="None" clId="Web-{71A58B74-C98C-445E-BD55-774B6B2AFE94}" dt="2024-07-21T07:06:07.234" v="31"/>
        <pc:sldMkLst>
          <pc:docMk/>
          <pc:sldMk cId="2110015298" sldId="294"/>
        </pc:sldMkLst>
        <pc:graphicFrameChg chg="mod modGraphic">
          <ac:chgData name="Maiali Plongée" userId="FO136y9yHFJ+gFmwIGz19bEzdS+BuMxgtyJ0LIw7Zbs=" providerId="None" clId="Web-{71A58B74-C98C-445E-BD55-774B6B2AFE94}" dt="2024-07-21T07:06:07.234" v="31"/>
          <ac:graphicFrameMkLst>
            <pc:docMk/>
            <pc:sldMk cId="2110015298" sldId="294"/>
            <ac:graphicFrameMk id="11" creationId="{B9F5126F-B2AC-435F-9DCB-6614488DFA8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A2F586-395B-4621-B92A-EF32805F8C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CC3428-C23B-4006-B61F-E2A5693A0A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49305F11-4E30-47AD-9E60-021D86BEBD4D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FA161F0-3BD9-412F-B18B-AC3EEA5E8C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862E1B2-2FC1-4A4B-BD5D-00BB817B28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B0337DF1-CC30-4EB3-BE04-31891661DD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65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8B448A8-8CC9-40B5-B27C-ED39C12EF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24782CB-7F6F-4532-B5A6-B86B02B2B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2ADC96C6-B117-4208-9195-17A00146BE92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327CCF4-3B21-493B-8746-1BE664C91E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6125"/>
            <a:ext cx="54070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6D52E8B-8ACA-4BCB-87A9-A62B6F6EC4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24400"/>
            <a:ext cx="5483225" cy="4475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65E4014-731A-4A32-BFC7-6D5135CF8E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82B9248-7772-4AD8-96BC-B0F833488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18447C35-7884-4607-BCE7-63A386C329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0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C42138-16EF-4F66-B390-0EE584F93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0D9C821-EA17-421F-B878-00ADBBA3E830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D129419-598A-4388-B82C-16B016173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7C050B3-C3EC-4774-A3E1-DFB1FED1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85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082B1B91-BD50-4DA2-B005-5E434025B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B5CC6EC3-E2E0-449D-9264-EF9941C5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574B08C0-AAD1-4CD3-9967-1DE72CDE7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5D6FC083-FCB7-431B-B3DB-50B3EE7E2D76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13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FA8A8791-A705-4B0D-BD7D-C43E1518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FBA90C7F-CEFC-4DF2-AB0C-9A0F1C6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E9AB25EA-3E17-4C2C-BDA9-6220E6BCD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6568E6EA-8107-4183-B157-20D3CE89FA32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14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D6AB99C-7CF5-417C-8577-81BA59DF8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072A3AC-65C7-400F-BC0C-328C4E69968B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16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D50D6E-109B-4E88-B591-C24CF50A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C7C0417-3605-4FB8-BE25-0B068AD27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99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6E8DA-3C4D-4C7C-9857-A61538F6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2A9D-BC50-4413-8618-5EE48F6ADDF1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A47D9-CADB-4290-8C5B-38AEC30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D28B6-02A8-42D2-9F7D-7B900E38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D079-728A-4ECA-A77E-66628A30B8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09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67563-F706-4F39-B06E-69CCAE5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E494-915C-4FF2-9DBD-A250776A33B8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82C63-BF79-44AB-A5E1-681F663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C7555-C522-4830-A950-63EA45E0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76EA-3B85-4082-A7DC-6B5325BA1F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41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09A59-33DF-4B20-B8D7-6219C682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C92A-9C7A-4058-9494-F4626B977754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FA553-DD36-4169-A19B-1FF7F948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A8A5A-8E55-45EF-A951-0492F4ED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D9E6-43B7-4319-8520-988111C48E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36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360363"/>
            <a:ext cx="10369550" cy="76803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6256181-21B1-43CF-B3CE-8D04092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8D06-30D1-4B30-9201-016270C3BA21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44EB5C5-206F-4BFE-9D6A-25F4DD7E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E5F8C5-43AE-4122-9681-9D95554C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685C-669E-405F-8A55-4A7C4358FB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6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822" y="304800"/>
            <a:ext cx="9988294" cy="1271588"/>
          </a:xfrm>
          <a:solidFill>
            <a:schemeClr val="accent1"/>
          </a:solidFill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822" y="2081808"/>
            <a:ext cx="9968178" cy="55381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037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84766-ACE2-4CD1-99EE-21957BE8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8176-17AC-4534-BE0B-15421FB25AE0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576BA-ECD5-4DCB-B6B6-9885A166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98E5E-F732-4D5A-9430-77DA126F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2CDE-2C2E-4E56-A9D3-37A18D9B41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9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2F16DED-7BA4-4D59-A2A4-4CFAC340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3BC-CC81-44B0-B7B4-DD755310D2CC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7C6AA96-C87A-4D53-9593-4406DE3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2A4AA29-D285-460E-B161-E275CA58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6430-6238-405F-B645-A05BCEE91C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377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8541DFA-BFA0-408A-9D82-7ADD0E0B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F3208-A57D-4BC1-B9B5-D1F7BCB0D286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88F0511-8A6D-4C13-BE0E-4601C49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54697FC-C235-44A0-89A9-BD52192D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C77-117E-4CF4-96D6-347678137C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6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2B44E2C-C019-436B-A540-CFAC8E32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6F86-99ED-4F02-A035-6D26A0C66C91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A167AB4-D325-4A58-8684-C7896840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B400A75-AEA0-4BEA-B705-C6DB5EC4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7F1B-18A1-423B-946A-92DAA94A8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80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84D511D-0A8A-437F-916B-32E89FF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AF3E-5952-4C32-84A3-C6A3CDEAE1A1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6DF4744-7320-4C6C-8E3C-7772478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981E569-31DD-4B99-8CBB-59FF2BB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FF78-8FA1-4069-85A1-DB65EDCAC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64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A3690A-0ACB-4A40-9D4E-C0C06413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110-6682-4D40-A2A3-D96F59185A03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D645F8-D9FD-429C-A937-40AAD6DF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74F97F-353C-4A45-86D2-AFA8AB5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40F3-DEE5-4F3D-AC96-FCD8B3C141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9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151E5FA-FD22-46D2-A168-2C58100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2923-E853-44E6-98AC-EB2AC93274ED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1A8DF8-8614-44A3-8F18-834714C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9ACEC1-2257-4973-9AF6-CF6545A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9D77-6434-417C-87C6-F9CD3265BE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86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A760F5D-4B17-4595-8EE6-5CA5D9A208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2450" y="304800"/>
            <a:ext cx="9944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E28290A-53D1-4932-AC9A-4D657D1B6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2450" y="1778000"/>
            <a:ext cx="9944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DD65F-88D7-43DD-B9D0-3C145AA68A1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552450" y="7064375"/>
            <a:ext cx="25796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548C3E-2951-4E99-8B5D-08504AD4FB99}" type="datetime1">
              <a:rPr lang="fr-FR"/>
              <a:pPr>
                <a:defRPr/>
              </a:pPr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E965F-ED75-4C09-BCEB-100FF8C74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773488" y="7064375"/>
            <a:ext cx="350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B8CF3-9F6C-4766-A2FA-68C7A6F6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916863" y="7064375"/>
            <a:ext cx="25796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B96BFE-50D4-479E-BA78-6B9596FC76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71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2682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ontact@maialiplonge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482ED501-219C-477B-819F-15423FF85CC1}"/>
              </a:ext>
            </a:extLst>
          </p:cNvPr>
          <p:cNvSpPr/>
          <p:nvPr/>
        </p:nvSpPr>
        <p:spPr>
          <a:xfrm>
            <a:off x="868363" y="5321300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4C213E38-DF28-4D8F-A4C4-9069991A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777875"/>
            <a:ext cx="2339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4">
            <a:extLst>
              <a:ext uri="{FF2B5EF4-FFF2-40B4-BE49-F238E27FC236}">
                <a16:creationId xmlns:a16="http://schemas.microsoft.com/office/drawing/2014/main" id="{7C0BAE75-09FB-4CCA-9257-CF21AB0AD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777875"/>
            <a:ext cx="2909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84C7C5-759E-411F-A5C5-40668236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1497012"/>
            <a:ext cx="3420000" cy="3429202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BCB159D1-BE0D-BB34-A41F-D638AED6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91" y="5358953"/>
            <a:ext cx="90258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Inscription Maïali 2026-2027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3CB4278A-C444-4F33-8A55-7DC1F28D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3. Remplir le certificat médical FFESSM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16DEA988-7427-476F-AF2D-044A6BCD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3316" name="ZoneTexte 6">
            <a:extLst>
              <a:ext uri="{FF2B5EF4-FFF2-40B4-BE49-F238E27FC236}">
                <a16:creationId xmlns:a16="http://schemas.microsoft.com/office/drawing/2014/main" id="{DD70B211-FB74-492D-AD96-8AE1DB72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03" y="3017912"/>
            <a:ext cx="60499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b="1" dirty="0"/>
              <a:t>Imprimez le certificat médical CACI</a:t>
            </a:r>
          </a:p>
          <a:p>
            <a:pPr>
              <a:buFontTx/>
              <a:buAutoNum type="arabicPeriod"/>
            </a:pPr>
            <a:endParaRPr lang="fr-FR" altLang="fr-FR" b="1" dirty="0"/>
          </a:p>
          <a:p>
            <a:pPr>
              <a:buFontTx/>
              <a:buAutoNum type="arabicPeriod"/>
            </a:pPr>
            <a:r>
              <a:rPr lang="fr-FR" altLang="fr-FR" dirty="0"/>
              <a:t>Faite le remplir par votre médecin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b="1" dirty="0"/>
              <a:t>Faire 1 copie  </a:t>
            </a:r>
            <a:r>
              <a:rPr lang="fr-FR" altLang="fr-FR" dirty="0"/>
              <a:t>de ce dernier rempli, signé et daté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b="1" dirty="0">
                <a:solidFill>
                  <a:srgbClr val="FF0000"/>
                </a:solidFill>
              </a:rPr>
              <a:t>Garder l'original pour vous</a:t>
            </a:r>
          </a:p>
          <a:p>
            <a:pPr>
              <a:buFontTx/>
              <a:buAutoNum type="arabicPeriod"/>
            </a:pPr>
            <a:endParaRPr lang="fr-FR" altLang="fr-FR" dirty="0">
              <a:solidFill>
                <a:srgbClr val="FF0000"/>
              </a:solidFill>
            </a:endParaRPr>
          </a:p>
          <a:p>
            <a:pPr marL="0" indent="0"/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0FBEF7-EF97-477A-96CF-1C2B7D5BC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3E93C-0A0C-BFF3-5893-ADF024F2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66" y="1730709"/>
            <a:ext cx="3665526" cy="5530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5. Cotisation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0" y="2452848"/>
            <a:ext cx="973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cette saison 2026-2027, le Comité Directeur du Maïali propose la cotisation annuelle à 90 € pour les adultes et 45 € pour les jeunes. </a:t>
            </a:r>
          </a:p>
          <a:p>
            <a:pPr marL="0" indent="0"/>
            <a:endParaRPr lang="fr-FR" alt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73610"/>
              </p:ext>
            </p:extLst>
          </p:nvPr>
        </p:nvGraphicFramePr>
        <p:xfrm>
          <a:off x="2968216" y="3882008"/>
          <a:ext cx="5652628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 Catégorie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Cotisation Maïali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Adulte </a:t>
                      </a:r>
                      <a:r>
                        <a:rPr lang="fr-FR" sz="2000" b="0" dirty="0">
                          <a:effectLst/>
                        </a:rPr>
                        <a:t>(</a:t>
                      </a: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18 ans)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2400" b="1" dirty="0">
                          <a:effectLst/>
                        </a:rPr>
                        <a:t>90 €</a:t>
                      </a:r>
                      <a:endParaRPr lang="fr-F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2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(moins de 18 ans)</a:t>
                      </a:r>
                      <a:endParaRPr lang="fr-FR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45 €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3B742A1-4A24-41B4-B372-858554F3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14138F6B-B249-4BB0-B238-01D51DD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6. Lire le fichier PowerPoint Aide à l'inscription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9F608E0B-564E-4647-AA9C-8F25C5A1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5364" name="ZoneTexte 6">
            <a:extLst>
              <a:ext uri="{FF2B5EF4-FFF2-40B4-BE49-F238E27FC236}">
                <a16:creationId xmlns:a16="http://schemas.microsoft.com/office/drawing/2014/main" id="{AB9F0E71-8539-4B8A-A8D5-C5C59E8A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9001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Imprimer les deux pages suivantes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2"/>
            </a:pPr>
            <a:r>
              <a:rPr lang="fr-FR" altLang="fr-FR" dirty="0"/>
              <a:t>Compléter la </a:t>
            </a:r>
            <a:r>
              <a:rPr lang="fr-FR" altLang="fr-FR" b="1" dirty="0"/>
              <a:t>Check-list</a:t>
            </a:r>
          </a:p>
          <a:p>
            <a:pPr>
              <a:buFont typeface="Calibri" panose="020F0502020204030204" pitchFamily="34" charset="0"/>
              <a:buAutoNum type="arabicPeriod" startAt="2"/>
            </a:pPr>
            <a:endParaRPr lang="fr-FR" altLang="fr-FR" b="1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Compléter le </a:t>
            </a:r>
            <a:r>
              <a:rPr lang="fr-FR" altLang="fr-FR" b="1" dirty="0"/>
              <a:t>Tableau des cotisations</a:t>
            </a:r>
          </a:p>
          <a:p>
            <a:pPr lvl="1"/>
            <a:r>
              <a:rPr lang="fr-FR" altLang="fr-FR" dirty="0"/>
              <a:t>et </a:t>
            </a:r>
            <a:r>
              <a:rPr lang="fr-FR" altLang="fr-FR" b="1" dirty="0"/>
              <a:t>assurance complémentaire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Glisser les deux pages renseignées</a:t>
            </a:r>
          </a:p>
          <a:p>
            <a:pPr lvl="1"/>
            <a:r>
              <a:rPr lang="fr-FR" altLang="fr-FR" dirty="0"/>
              <a:t>dans la grande enveloppe A4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B9CF4D-2A26-447E-95CB-066BDCE10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DA44AA-FA92-208A-F42E-BB1651C2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76" y="2020814"/>
            <a:ext cx="3636000" cy="25172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323BC8-3B89-7A78-F825-7AD7A072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58" y="4912743"/>
            <a:ext cx="3635999" cy="24976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F440F9-33BD-4A1F-ACDD-5F7B00E02226}"/>
              </a:ext>
            </a:extLst>
          </p:cNvPr>
          <p:cNvSpPr/>
          <p:nvPr/>
        </p:nvSpPr>
        <p:spPr>
          <a:xfrm>
            <a:off x="0" y="0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C71FCAA-7A65-4CBA-8BAC-A2E4EDFE20D0}"/>
              </a:ext>
            </a:extLst>
          </p:cNvPr>
          <p:cNvSpPr>
            <a:spLocks/>
          </p:cNvSpPr>
          <p:nvPr/>
        </p:nvSpPr>
        <p:spPr bwMode="auto">
          <a:xfrm>
            <a:off x="1060450" y="2010570"/>
            <a:ext cx="9648626" cy="52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711200" indent="-7112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Fiche Maïali remplie (Impression du fichier Excel)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1 photo d'identité </a:t>
            </a:r>
            <a:r>
              <a:rPr lang="fr-FR" altLang="fr-FR" sz="2700" dirty="0">
                <a:solidFill>
                  <a:srgbClr val="FF0000"/>
                </a:solidFill>
              </a:rPr>
              <a:t>(</a:t>
            </a:r>
            <a:r>
              <a:rPr lang="fr-FR" altLang="fr-FR" sz="2000" dirty="0">
                <a:solidFill>
                  <a:srgbClr val="FF0000"/>
                </a:solidFill>
              </a:rPr>
              <a:t>pour les nouveaux membres</a:t>
            </a:r>
            <a:r>
              <a:rPr lang="fr-FR" altLang="fr-FR" sz="2700" dirty="0">
                <a:solidFill>
                  <a:srgbClr val="FF0000"/>
                </a:solidFill>
              </a:rPr>
              <a:t>)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b="1" dirty="0"/>
              <a:t>1 copie</a:t>
            </a:r>
            <a:r>
              <a:rPr lang="fr-FR" altLang="fr-FR" sz="2700" dirty="0"/>
              <a:t> du Certificat Médical </a:t>
            </a:r>
            <a:r>
              <a:rPr lang="fr-FR" altLang="fr-FR" sz="2700" b="1" dirty="0"/>
              <a:t>indispensable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Photocopie de la carte de niveau </a:t>
            </a:r>
            <a:r>
              <a:rPr lang="fr-FR" altLang="fr-FR" sz="2000" dirty="0">
                <a:solidFill>
                  <a:srgbClr val="FF0000"/>
                </a:solidFill>
              </a:rPr>
              <a:t>(pour les nouveaux membres)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Fiche CSA remplie </a:t>
            </a:r>
            <a:r>
              <a:rPr lang="fr-FR" altLang="fr-FR" sz="2700" b="1" dirty="0"/>
              <a:t>indispensable </a:t>
            </a:r>
            <a:r>
              <a:rPr lang="fr-FR" altLang="fr-FR" sz="2700" u="sng" dirty="0"/>
              <a:t>(</a:t>
            </a:r>
            <a:r>
              <a:rPr lang="fr-FR" altLang="fr-FR" sz="2000" u="sng" dirty="0"/>
              <a:t>Impression des deux pages signées)</a:t>
            </a:r>
            <a:endParaRPr lang="fr-FR" altLang="fr-FR" sz="2700" u="sng" dirty="0"/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Photocopie de la carte d’identité civile ou militaire </a:t>
            </a:r>
            <a:r>
              <a:rPr lang="fr-FR" altLang="fr-FR" sz="2700" u="sng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fr-FR" alt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pour les nouveaux membres</a:t>
            </a:r>
            <a:r>
              <a:rPr lang="fr-FR" altLang="fr-FR" sz="27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¨"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Autorisation parentale signée des 2 parents </a:t>
            </a:r>
            <a:r>
              <a:rPr lang="fr-FR" altLang="fr-FR" sz="2700" u="sng" dirty="0">
                <a:sym typeface="Wingdings" panose="05000000000000000000" pitchFamily="2" charset="2"/>
              </a:rPr>
              <a:t>(</a:t>
            </a:r>
            <a:r>
              <a:rPr lang="fr-FR" altLang="fr-FR" sz="2000" u="sng" dirty="0">
                <a:sym typeface="Wingdings" panose="05000000000000000000" pitchFamily="2" charset="2"/>
              </a:rPr>
              <a:t>pour les mineurs</a:t>
            </a:r>
            <a:r>
              <a:rPr lang="fr-FR" altLang="fr-FR" sz="2700" u="sng" dirty="0">
                <a:sym typeface="Wingdings" panose="05000000000000000000" pitchFamily="2" charset="2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Virement à faire en précisant le Nom/ Inscription 2026-2027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FR" altLang="fr-FR" sz="2700" dirty="0"/>
          </a:p>
        </p:txBody>
      </p:sp>
      <p:sp>
        <p:nvSpPr>
          <p:cNvPr id="18" name="Rectangle à coins arrondis 7">
            <a:extLst>
              <a:ext uri="{FF2B5EF4-FFF2-40B4-BE49-F238E27FC236}">
                <a16:creationId xmlns:a16="http://schemas.microsoft.com/office/drawing/2014/main" id="{7C2756BB-7DB2-4D0C-A413-E01AC88B5A85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0AEA1F85-946F-4875-8B59-B7650CC5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Check-list récapitulative des documents  (dans 1 enveloppe ou pas)</a:t>
            </a:r>
          </a:p>
        </p:txBody>
      </p:sp>
      <p:pic>
        <p:nvPicPr>
          <p:cNvPr id="22" name="Picture 2" descr="Afficher l'image d'origine">
            <a:extLst>
              <a:ext uri="{FF2B5EF4-FFF2-40B4-BE49-F238E27FC236}">
                <a16:creationId xmlns:a16="http://schemas.microsoft.com/office/drawing/2014/main" id="{8DB45946-4606-47D5-96F2-9EEF8F93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34963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E4D243B-9AD9-4524-B553-FB5C89DA6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24" y="6500923"/>
            <a:ext cx="972000" cy="974615"/>
          </a:xfrm>
          <a:prstGeom prst="rect">
            <a:avLst/>
          </a:prstGeom>
        </p:spPr>
      </p:pic>
      <p:sp>
        <p:nvSpPr>
          <p:cNvPr id="2" name="Rectangle à coins arrondis 12">
            <a:extLst>
              <a:ext uri="{FF2B5EF4-FFF2-40B4-BE49-F238E27FC236}">
                <a16:creationId xmlns:a16="http://schemas.microsoft.com/office/drawing/2014/main" id="{F04806F5-BFFE-33D2-C5A0-ED7038C7D52E}"/>
              </a:ext>
            </a:extLst>
          </p:cNvPr>
          <p:cNvSpPr/>
          <p:nvPr/>
        </p:nvSpPr>
        <p:spPr>
          <a:xfrm>
            <a:off x="3542804" y="1505744"/>
            <a:ext cx="6158160" cy="504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C186B055-09C6-90A9-C295-3091C153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004" y="1505744"/>
            <a:ext cx="2475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b="1" dirty="0"/>
              <a:t>Nom - Prénom 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1571BD-6171-484C-B50B-7564FC5A49D9}"/>
              </a:ext>
            </a:extLst>
          </p:cNvPr>
          <p:cNvSpPr/>
          <p:nvPr/>
        </p:nvSpPr>
        <p:spPr>
          <a:xfrm>
            <a:off x="-5730" y="-4639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FC8D3D6B-5DF9-45E4-A7E8-0173DF632D4C}"/>
              </a:ext>
            </a:extLst>
          </p:cNvPr>
          <p:cNvSpPr>
            <a:spLocks/>
          </p:cNvSpPr>
          <p:nvPr/>
        </p:nvSpPr>
        <p:spPr bwMode="auto">
          <a:xfrm>
            <a:off x="163487" y="3824461"/>
            <a:ext cx="71612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400050" indent="-40005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altLang="fr-FR" sz="3200" b="1" dirty="0"/>
              <a:t>+</a:t>
            </a:r>
            <a:r>
              <a:rPr lang="fr-FR" altLang="fr-FR" sz="2400" b="1" dirty="0"/>
              <a:t> Assurance Lafont complémentaire</a:t>
            </a:r>
            <a:r>
              <a:rPr lang="fr-FR" altLang="fr-FR" sz="2400" b="1" baseline="30000" dirty="0"/>
              <a:t>(*)</a:t>
            </a:r>
            <a:r>
              <a:rPr lang="fr-FR" altLang="fr-FR" sz="2400" b="1" dirty="0"/>
              <a:t> (</a:t>
            </a:r>
            <a:r>
              <a:rPr lang="fr-FR" altLang="fr-FR" sz="2400" b="1" u="sng" dirty="0">
                <a:solidFill>
                  <a:srgbClr val="FF0000"/>
                </a:solidFill>
              </a:rPr>
              <a:t>obligatoire</a:t>
            </a:r>
            <a:r>
              <a:rPr lang="fr-FR" altLang="fr-FR" sz="2400" b="1" dirty="0"/>
              <a:t>)</a:t>
            </a:r>
            <a:endParaRPr lang="fr-FR" altLang="fr-FR" sz="2800" b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 sz="3200" dirty="0">
              <a:solidFill>
                <a:srgbClr val="E46C0A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4000" b="1" dirty="0">
              <a:solidFill>
                <a:srgbClr val="E46C0A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1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400" dirty="0"/>
              <a:t>	</a:t>
            </a:r>
            <a:r>
              <a:rPr lang="fr-FR" altLang="fr-FR" sz="2000" dirty="0" err="1">
                <a:latin typeface="+mn-lt"/>
              </a:rPr>
              <a:t>PPour</a:t>
            </a:r>
            <a:r>
              <a:rPr lang="fr-FR" altLang="fr-FR" sz="2000" dirty="0">
                <a:latin typeface="+mn-lt"/>
              </a:rPr>
              <a:t> les personnes possédant une assurance complémentaire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couvrant l’activité de plongée, joindre </a:t>
            </a:r>
            <a:r>
              <a:rPr kumimoji="0" lang="fr-FR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obligatoirement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attestation de cette assurance avec la mention sur la plongée.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seul virement ou plusieurs à établir à l'ordre de 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"Section Maïali Plongée"</a:t>
            </a:r>
            <a:endParaRPr lang="fr-FR" altLang="fr-FR" sz="900" dirty="0">
              <a:latin typeface="+mn-lt"/>
            </a:endParaRPr>
          </a:p>
        </p:txBody>
      </p:sp>
      <p:sp>
        <p:nvSpPr>
          <p:cNvPr id="18437" name="Text Box 68">
            <a:extLst>
              <a:ext uri="{FF2B5EF4-FFF2-40B4-BE49-F238E27FC236}">
                <a16:creationId xmlns:a16="http://schemas.microsoft.com/office/drawing/2014/main" id="{910719AD-AC2C-4A74-BF9B-C65D8C31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499" y="1903840"/>
            <a:ext cx="2161676" cy="7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>
                <a:latin typeface="Arial" panose="020B0604020202020204" pitchFamily="34" charset="0"/>
              </a:rPr>
              <a:t>Pour ceux qui prennent leur licence à l’extérieur, </a:t>
            </a:r>
            <a:r>
              <a:rPr lang="fr-FR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déduire</a:t>
            </a:r>
            <a:endParaRPr lang="fr-FR" altLang="fr-FR" sz="1400" b="1" dirty="0">
              <a:latin typeface="Arial" panose="020B0604020202020204" pitchFamily="34" charset="0"/>
            </a:endParaRPr>
          </a:p>
        </p:txBody>
      </p:sp>
      <p:graphicFrame>
        <p:nvGraphicFramePr>
          <p:cNvPr id="15409" name="Group 49">
            <a:extLst>
              <a:ext uri="{FF2B5EF4-FFF2-40B4-BE49-F238E27FC236}">
                <a16:creationId xmlns:a16="http://schemas.microsoft.com/office/drawing/2014/main" id="{2628C4D8-0C44-4493-9786-6DC5316F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20842"/>
              </p:ext>
            </p:extLst>
          </p:nvPr>
        </p:nvGraphicFramePr>
        <p:xfrm>
          <a:off x="7324700" y="4098032"/>
          <a:ext cx="3600475" cy="3398837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</a:t>
                      </a:r>
                    </a:p>
                    <a:p>
                      <a:pPr marL="0" marR="0" lvl="0" indent="0" algn="l" defTabSz="15208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Prénom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Catégorie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Licence FFESSM + les deux cotisations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Assurance Lafont</a:t>
                      </a: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complémentaire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Montant du chèque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704A634-DD23-46E9-A2E2-BF8639F89999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60" name="Text Box 19">
            <a:extLst>
              <a:ext uri="{FF2B5EF4-FFF2-40B4-BE49-F238E27FC236}">
                <a16:creationId xmlns:a16="http://schemas.microsoft.com/office/drawing/2014/main" id="{B1EA029D-2F18-41ED-8E75-6ED87979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>
                <a:solidFill>
                  <a:schemeClr val="bg1"/>
                </a:solidFill>
                <a:latin typeface="Arial" panose="020B0604020202020204" pitchFamily="34" charset="0"/>
              </a:rPr>
              <a:t>Tableau licences, cotisations et Assurance compl. à remplir et à imprimer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63979"/>
              </p:ext>
            </p:extLst>
          </p:nvPr>
        </p:nvGraphicFramePr>
        <p:xfrm>
          <a:off x="268288" y="1241064"/>
          <a:ext cx="8064525" cy="266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 Catégorie </a:t>
                      </a:r>
                      <a:r>
                        <a:rPr lang="fr-FR" sz="1800" baseline="30000" dirty="0">
                          <a:effectLst/>
                        </a:rPr>
                        <a:t>(*)</a:t>
                      </a:r>
                      <a:endParaRPr lang="fr-FR" sz="18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Licence FFESSM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CSA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Maïali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Adulte </a:t>
                      </a:r>
                      <a:r>
                        <a:rPr lang="fr-FR" sz="1600" b="0" dirty="0">
                          <a:effectLst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16 ans)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50 €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90 €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et &lt;16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50 €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800" b="1" dirty="0">
                          <a:effectLst/>
                        </a:rPr>
                        <a:t>45 €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Enfant </a:t>
                      </a:r>
                      <a:r>
                        <a:rPr lang="fr-FR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et &lt;12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50 €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800" b="1" dirty="0">
                          <a:effectLst/>
                        </a:rPr>
                        <a:t>45 €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74320713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Accompagnant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Licence FFESSM seule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599934561"/>
                  </a:ext>
                </a:extLst>
              </a:tr>
            </a:tbl>
          </a:graphicData>
        </a:graphic>
      </p:graphicFrame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7D52A991-1028-43E8-85C9-5786E36A8A19}"/>
              </a:ext>
            </a:extLst>
          </p:cNvPr>
          <p:cNvSpPr/>
          <p:nvPr/>
        </p:nvSpPr>
        <p:spPr>
          <a:xfrm>
            <a:off x="8764860" y="1749375"/>
            <a:ext cx="2160315" cy="1052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18495" name="Picture 2" descr="Afficher l'image d'origine">
            <a:extLst>
              <a:ext uri="{FF2B5EF4-FFF2-40B4-BE49-F238E27FC236}">
                <a16:creationId xmlns:a16="http://schemas.microsoft.com/office/drawing/2014/main" id="{FA71C017-FBB5-457D-8E17-A36099AB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9550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340924" y="2945904"/>
            <a:ext cx="1584325" cy="1052513"/>
            <a:chOff x="9340850" y="2730500"/>
            <a:chExt cx="1584325" cy="1052513"/>
          </a:xfrm>
        </p:grpSpPr>
        <p:sp>
          <p:nvSpPr>
            <p:cNvPr id="18458" name="Text Box 104">
              <a:extLst>
                <a:ext uri="{FF2B5EF4-FFF2-40B4-BE49-F238E27FC236}">
                  <a16:creationId xmlns:a16="http://schemas.microsoft.com/office/drawing/2014/main" id="{3FA5E48A-1560-4C75-BD13-F3398C312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850" y="2770188"/>
              <a:ext cx="15843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61" tIns="53330" rIns="106661" bIns="53330">
              <a:spAutoFit/>
            </a:bodyPr>
            <a:lstStyle>
              <a:lvl1pPr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3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 remplir</a:t>
              </a:r>
            </a:p>
          </p:txBody>
        </p:sp>
        <p:sp>
          <p:nvSpPr>
            <p:cNvPr id="5" name="Flèche vers le bas 4">
              <a:extLst>
                <a:ext uri="{FF2B5EF4-FFF2-40B4-BE49-F238E27FC236}">
                  <a16:creationId xmlns:a16="http://schemas.microsoft.com/office/drawing/2014/main" id="{A11EB42F-3B06-4294-9988-850286855973}"/>
                </a:ext>
              </a:extLst>
            </p:cNvPr>
            <p:cNvSpPr/>
            <p:nvPr/>
          </p:nvSpPr>
          <p:spPr>
            <a:xfrm>
              <a:off x="9988550" y="3262313"/>
              <a:ext cx="288925" cy="45561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C5B03701-A612-4F20-B32F-27BC2C56597C}"/>
                </a:ext>
              </a:extLst>
            </p:cNvPr>
            <p:cNvSpPr/>
            <p:nvPr/>
          </p:nvSpPr>
          <p:spPr>
            <a:xfrm>
              <a:off x="9340850" y="2730500"/>
              <a:ext cx="1584325" cy="105251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09411"/>
              </p:ext>
            </p:extLst>
          </p:nvPr>
        </p:nvGraphicFramePr>
        <p:xfrm>
          <a:off x="308457" y="4362473"/>
          <a:ext cx="6373418" cy="160776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4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Piscine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 TOP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</a:tbl>
          </a:graphicData>
        </a:graphic>
      </p:graphicFrame>
      <p:sp>
        <p:nvSpPr>
          <p:cNvPr id="17" name="AutoShape 67">
            <a:extLst>
              <a:ext uri="{FF2B5EF4-FFF2-40B4-BE49-F238E27FC236}">
                <a16:creationId xmlns:a16="http://schemas.microsoft.com/office/drawing/2014/main" id="{3E1FAE01-264C-4946-AE7E-914B5552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7" y="5970240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1904CC52-3D1D-3D45-0696-5B7564D5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60" y="1217712"/>
            <a:ext cx="2161676" cy="4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100" dirty="0">
                <a:latin typeface="Arial" panose="020B0604020202020204" pitchFamily="34" charset="0"/>
              </a:rPr>
              <a:t>(</a:t>
            </a:r>
            <a:r>
              <a:rPr lang="fr-FR" altLang="fr-FR" sz="1100" b="1" dirty="0">
                <a:latin typeface="Arial" panose="020B0604020202020204" pitchFamily="34" charset="0"/>
              </a:rPr>
              <a:t>*</a:t>
            </a:r>
            <a:r>
              <a:rPr lang="fr-FR" altLang="fr-FR" sz="1100" dirty="0">
                <a:latin typeface="Arial" panose="020B0604020202020204" pitchFamily="34" charset="0"/>
              </a:rPr>
              <a:t>) : Tarifs arrondis pour simplification de paiement</a:t>
            </a:r>
            <a:endParaRPr lang="fr-FR" altLang="fr-FR" sz="11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411D21D5-0877-4F37-A576-BD4AE41D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Validation des dossiers d'inscription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05436A7E-0C36-4195-A15C-C1579B95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16" y="1602645"/>
            <a:ext cx="10709076" cy="5889291"/>
          </a:xfrm>
        </p:spPr>
        <p:txBody>
          <a:bodyPr/>
          <a:lstStyle/>
          <a:p>
            <a:pPr>
              <a:defRPr/>
            </a:pPr>
            <a:r>
              <a:rPr lang="fr-FR" altLang="fr-FR" sz="2800" dirty="0"/>
              <a:t>Pour optimiser les inscriptions, nous vous prions de réunir toutes les pièces et </a:t>
            </a:r>
            <a:r>
              <a:rPr lang="fr-FR" altLang="fr-FR" sz="2800" u="sng" dirty="0"/>
              <a:t>d'apporter votre dossier </a:t>
            </a:r>
            <a:r>
              <a:rPr lang="fr-FR" altLang="fr-FR" sz="2800" b="1" u="sng" dirty="0"/>
              <a:t>COMPLET</a:t>
            </a:r>
            <a:r>
              <a:rPr lang="fr-FR" altLang="fr-FR" sz="2800" dirty="0"/>
              <a:t> à la </a:t>
            </a:r>
            <a:r>
              <a:rPr lang="fr-FR" altLang="fr-FR" sz="2800" b="1" dirty="0"/>
              <a:t>Maison du CSA</a:t>
            </a:r>
            <a:r>
              <a:rPr lang="fr-FR" altLang="fr-FR" sz="2800" dirty="0"/>
              <a:t>, Résidences des Pins à Chânes le :</a:t>
            </a:r>
          </a:p>
          <a:p>
            <a:pPr algn="ctr">
              <a:spcAft>
                <a:spcPts val="600"/>
              </a:spcAft>
              <a:defRPr/>
            </a:pPr>
            <a:r>
              <a:rPr lang="fr-FR" altLang="fr-FR" b="1" dirty="0"/>
              <a:t>Samedi  05 septembre </a:t>
            </a:r>
            <a:r>
              <a:rPr lang="fr-FR" altLang="fr-FR" dirty="0"/>
              <a:t>de</a:t>
            </a:r>
            <a:r>
              <a:rPr lang="fr-FR" altLang="fr-FR" b="1" dirty="0"/>
              <a:t> 9h30 </a:t>
            </a:r>
            <a:r>
              <a:rPr lang="fr-FR" altLang="fr-FR" dirty="0"/>
              <a:t>à</a:t>
            </a:r>
            <a:r>
              <a:rPr lang="fr-FR" altLang="fr-FR" b="1" dirty="0"/>
              <a:t> 11h30</a:t>
            </a:r>
            <a:endParaRPr lang="fr-FR" altLang="fr-FR" sz="2800" dirty="0"/>
          </a:p>
          <a:p>
            <a:pPr indent="53657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Tout dossier incomplet vous sera rendu !</a:t>
            </a:r>
          </a:p>
          <a:p>
            <a:pPr marL="534987" lvl="1" indent="0">
              <a:buFont typeface="Arial" panose="020B0604020202020204" pitchFamily="34" charset="0"/>
              <a:buNone/>
              <a:defRPr/>
            </a:pPr>
            <a:r>
              <a:rPr lang="fr-FR" altLang="fr-FR" sz="2500" dirty="0"/>
              <a:t>En cas d'impossibilité, nous vous proposons de déposer vos dossiers à la piscine les mardis et jeudis soir durant le mois de septembre</a:t>
            </a:r>
          </a:p>
          <a:p>
            <a:pPr marL="534987" lvl="1" indent="0">
              <a:buFont typeface="Arial" panose="020B0604020202020204" pitchFamily="34" charset="0"/>
              <a:buNone/>
              <a:defRPr/>
            </a:pPr>
            <a:r>
              <a:rPr lang="fr-FR" altLang="fr-FR" sz="2500" dirty="0"/>
              <a:t> ou envoi à la secrétaire </a:t>
            </a:r>
            <a:r>
              <a:rPr lang="fr-FR" altLang="fr-FR" sz="2500" b="1" dirty="0"/>
              <a:t>:  Madame PERENNEC Marie-Estelle</a:t>
            </a:r>
          </a:p>
          <a:p>
            <a:pPr marL="534987" lvl="1" indent="0">
              <a:buFont typeface="Arial" panose="020B0604020202020204" pitchFamily="34" charset="0"/>
              <a:buNone/>
              <a:defRPr/>
            </a:pPr>
            <a:r>
              <a:rPr lang="fr-FR" altLang="fr-FR" sz="2500" b="1" dirty="0"/>
              <a:t>                              119 Impasse du Fayet                       01360 Béligneux.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endParaRPr lang="fr-FR" altLang="fr-FR" sz="1600" dirty="0"/>
          </a:p>
          <a:p>
            <a:pPr marL="54292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Nous comptons sur votre mobilisation pour espérer clore les inscriptions rapidement !</a:t>
            </a:r>
          </a:p>
        </p:txBody>
      </p:sp>
      <p:sp>
        <p:nvSpPr>
          <p:cNvPr id="20484" name="AutoShape 67">
            <a:extLst>
              <a:ext uri="{FF2B5EF4-FFF2-40B4-BE49-F238E27FC236}">
                <a16:creationId xmlns:a16="http://schemas.microsoft.com/office/drawing/2014/main" id="{045AF645-D3B8-400A-9E80-65093EFD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84" y="6906344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20485" name="AutoShape 67">
            <a:extLst>
              <a:ext uri="{FF2B5EF4-FFF2-40B4-BE49-F238E27FC236}">
                <a16:creationId xmlns:a16="http://schemas.microsoft.com/office/drawing/2014/main" id="{F1493FC5-33F8-4B18-B6AC-FFF788C4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84" y="3833624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08F383-4B17-4FBF-B09E-89F2949E1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E302F175-46A2-4020-8487-D9290B045E7F}"/>
              </a:ext>
            </a:extLst>
          </p:cNvPr>
          <p:cNvSpPr/>
          <p:nvPr/>
        </p:nvSpPr>
        <p:spPr>
          <a:xfrm>
            <a:off x="868363" y="4960938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A1A52-B4E1-418E-8FDA-FBC17A11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713656"/>
            <a:ext cx="3420000" cy="3429202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D7EFDBE6-4CF7-B706-BE37-46EB54B4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67" y="4998591"/>
            <a:ext cx="7800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Bonne </a:t>
            </a:r>
            <a:r>
              <a:rPr lang="fr-FR" sz="6400" kern="100" spc="-2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saison 2026-2027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B1CC81AD-AA0B-4BA2-836D-00B5B882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1265C726-8D79-4DAD-9A29-DB5230DD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793777"/>
            <a:ext cx="9988550" cy="5826224"/>
          </a:xfrm>
        </p:spPr>
        <p:txBody>
          <a:bodyPr/>
          <a:lstStyle/>
          <a:p>
            <a:r>
              <a:rPr lang="fr-FR" altLang="fr-FR" sz="2800" dirty="0"/>
              <a:t>Pour télécharger l'ensemble des documents composant le dossier d'inscription, </a:t>
            </a:r>
          </a:p>
          <a:p>
            <a:endParaRPr lang="fr-FR" altLang="fr-FR" sz="2800" dirty="0"/>
          </a:p>
          <a:p>
            <a:r>
              <a:rPr lang="fr-FR" altLang="fr-FR" sz="2800" dirty="0"/>
              <a:t>                                     </a:t>
            </a:r>
          </a:p>
          <a:p>
            <a:endParaRPr lang="fr-FR" altLang="fr-FR" sz="2800" dirty="0"/>
          </a:p>
          <a:p>
            <a:endParaRPr lang="fr-FR" altLang="fr-FR" sz="2800" dirty="0"/>
          </a:p>
          <a:p>
            <a:endParaRPr lang="fr-FR" altLang="fr-FR" sz="2800" dirty="0"/>
          </a:p>
          <a:p>
            <a:r>
              <a:rPr lang="fr-FR" altLang="fr-FR" sz="2800" dirty="0"/>
              <a:t> Aller dans le menu :    </a:t>
            </a:r>
            <a:r>
              <a:rPr lang="fr-FR" altLang="fr-FR" sz="2800" b="1" dirty="0"/>
              <a:t>Le Club / Les Inscriptions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8AFFD6-AE87-95A7-F474-9EB985190F92}"/>
              </a:ext>
            </a:extLst>
          </p:cNvPr>
          <p:cNvCxnSpPr>
            <a:cxnSpLocks/>
          </p:cNvCxnSpPr>
          <p:nvPr/>
        </p:nvCxnSpPr>
        <p:spPr>
          <a:xfrm flipH="1">
            <a:off x="2716188" y="2657872"/>
            <a:ext cx="144016" cy="2304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C117C372-2ABA-4FB0-9B2B-E7AB1C5C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9920A21-7703-40E5-BD71-651DB8BB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64" y="1576388"/>
            <a:ext cx="10349036" cy="6043613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8196" name="ZoneTexte 6">
            <a:extLst>
              <a:ext uri="{FF2B5EF4-FFF2-40B4-BE49-F238E27FC236}">
                <a16:creationId xmlns:a16="http://schemas.microsoft.com/office/drawing/2014/main" id="{620C8AB7-EB70-48A4-891C-D8A68D5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522663"/>
            <a:ext cx="3384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Cliquer et télécharger les </a:t>
            </a:r>
            <a:r>
              <a:rPr lang="fr-FR" altLang="fr-FR" b="1" dirty="0">
                <a:solidFill>
                  <a:srgbClr val="FF0000"/>
                </a:solidFill>
              </a:rPr>
              <a:t>fichiers </a:t>
            </a:r>
            <a:r>
              <a:rPr lang="fr-FR" altLang="fr-FR" dirty="0"/>
              <a:t>composants votre </a:t>
            </a:r>
            <a:r>
              <a:rPr lang="fr-FR" altLang="fr-FR" b="1" dirty="0"/>
              <a:t>Dossier d'inscription</a:t>
            </a:r>
            <a:r>
              <a:rPr lang="fr-FR" altLang="fr-FR" dirty="0"/>
              <a:t>.</a:t>
            </a:r>
            <a:endParaRPr lang="fr-FR" alt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D31FD08-DCA7-4C7F-A216-EF893612B69B}"/>
              </a:ext>
            </a:extLst>
          </p:cNvPr>
          <p:cNvCxnSpPr>
            <a:cxnSpLocks/>
          </p:cNvCxnSpPr>
          <p:nvPr/>
        </p:nvCxnSpPr>
        <p:spPr>
          <a:xfrm>
            <a:off x="3508276" y="4170363"/>
            <a:ext cx="10858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3F4B5408-8959-41A8-975D-CDC2EA7CE167}"/>
              </a:ext>
            </a:extLst>
          </p:cNvPr>
          <p:cNvSpPr/>
          <p:nvPr/>
        </p:nvSpPr>
        <p:spPr>
          <a:xfrm>
            <a:off x="4588396" y="3593978"/>
            <a:ext cx="249107" cy="115212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ACFEC5-73EB-93B9-F3CA-C1F30708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28" y="2729880"/>
            <a:ext cx="6009612" cy="2427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228413E5-F30F-4D56-9697-733A3484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9" y="0"/>
            <a:ext cx="10960765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9219" name="ZoneTexte 6">
            <a:extLst>
              <a:ext uri="{FF2B5EF4-FFF2-40B4-BE49-F238E27FC236}">
                <a16:creationId xmlns:a16="http://schemas.microsoft.com/office/drawing/2014/main" id="{AD010398-4FF8-40F5-8603-5FE6CCC55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466850"/>
            <a:ext cx="3138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1. La fiche Excel d'inscription au Maïali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9220" name="ZoneTexte 6">
            <a:extLst>
              <a:ext uri="{FF2B5EF4-FFF2-40B4-BE49-F238E27FC236}">
                <a16:creationId xmlns:a16="http://schemas.microsoft.com/office/drawing/2014/main" id="{8DC552FC-C410-45D3-9233-C0C5CB71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1376363"/>
            <a:ext cx="183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2. La fiche d'inscription du CSA en recto-verso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9221" name="ZoneTexte 6">
            <a:extLst>
              <a:ext uri="{FF2B5EF4-FFF2-40B4-BE49-F238E27FC236}">
                <a16:creationId xmlns:a16="http://schemas.microsoft.com/office/drawing/2014/main" id="{84018795-D2FF-4632-BEB1-A0C0CAE8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4" y="4875213"/>
            <a:ext cx="61190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AutoNum type="arabicPeriod" startAt="3"/>
            </a:pPr>
            <a:r>
              <a:rPr lang="fr-FR" altLang="fr-FR" dirty="0"/>
              <a:t>Le fichier d'aide à l’Inscription </a:t>
            </a:r>
          </a:p>
          <a:p>
            <a:pPr marL="457200" indent="-457200">
              <a:buAutoNum type="arabicPeriod" startAt="3"/>
            </a:pPr>
            <a:endParaRPr lang="fr-FR" altLang="fr-FR" dirty="0"/>
          </a:p>
          <a:p>
            <a:r>
              <a:rPr lang="fr-FR" altLang="fr-FR" dirty="0"/>
              <a:t>           </a:t>
            </a:r>
            <a:r>
              <a:rPr lang="fr-FR" altLang="fr-FR" b="1" dirty="0"/>
              <a:t>2026-2027   Power  Point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527D6DA4-03FD-432C-A84E-BCD4BA57234E}"/>
              </a:ext>
            </a:extLst>
          </p:cNvPr>
          <p:cNvSpPr/>
          <p:nvPr/>
        </p:nvSpPr>
        <p:spPr>
          <a:xfrm>
            <a:off x="1027113" y="1216025"/>
            <a:ext cx="3100387" cy="6338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DE373E-5AA1-4C76-A4BB-7CBACB363DA9}"/>
              </a:ext>
            </a:extLst>
          </p:cNvPr>
          <p:cNvSpPr/>
          <p:nvPr/>
        </p:nvSpPr>
        <p:spPr>
          <a:xfrm rot="5400000">
            <a:off x="5931694" y="-534193"/>
            <a:ext cx="3367087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386ABAE4-E069-46C5-8511-777878A51A89}"/>
              </a:ext>
            </a:extLst>
          </p:cNvPr>
          <p:cNvSpPr/>
          <p:nvPr/>
        </p:nvSpPr>
        <p:spPr>
          <a:xfrm rot="5400000">
            <a:off x="6140450" y="2693988"/>
            <a:ext cx="2946400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4F3637FF-E895-4098-9D0F-A7F67A4E698A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6" name="Text Box 19">
            <a:extLst>
              <a:ext uri="{FF2B5EF4-FFF2-40B4-BE49-F238E27FC236}">
                <a16:creationId xmlns:a16="http://schemas.microsoft.com/office/drawing/2014/main" id="{5F4313BA-49F9-4E2A-BACC-33090508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43715F-255A-E4A7-5872-9E336AA2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99" y="1237213"/>
            <a:ext cx="2161609" cy="32185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B2F1BD-6F5F-BCBF-40EE-F24F58B5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50" y="1225638"/>
            <a:ext cx="2255787" cy="324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797BE4-FE61-3DA6-E967-A540C1D7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46" y="2342225"/>
            <a:ext cx="3017319" cy="4793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20D7A8D-FA0B-4BB4-A328-6E945CEF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0"/>
            <a:ext cx="9951347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0243" name="ZoneTexte 6">
            <a:extLst>
              <a:ext uri="{FF2B5EF4-FFF2-40B4-BE49-F238E27FC236}">
                <a16:creationId xmlns:a16="http://schemas.microsoft.com/office/drawing/2014/main" id="{3E87DA2D-724D-41D5-9A52-2DF01B61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10" y="1466850"/>
            <a:ext cx="4209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4. Le certificat médical à faire remplir par votre médecin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244" name="ZoneTexte 6">
            <a:extLst>
              <a:ext uri="{FF2B5EF4-FFF2-40B4-BE49-F238E27FC236}">
                <a16:creationId xmlns:a16="http://schemas.microsoft.com/office/drawing/2014/main" id="{F4039F8A-07AD-4C18-AAAF-81DEA420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540" y="1466850"/>
            <a:ext cx="4752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5. L'autorisation parentale pour les mineurs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682056B5-D100-4821-985E-86B6682865A6}"/>
              </a:ext>
            </a:extLst>
          </p:cNvPr>
          <p:cNvSpPr/>
          <p:nvPr/>
        </p:nvSpPr>
        <p:spPr>
          <a:xfrm>
            <a:off x="1027112" y="1216024"/>
            <a:ext cx="4494803" cy="6110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55B2938F-F42E-4AC5-B6B8-712C0C331AAA}"/>
              </a:ext>
            </a:extLst>
          </p:cNvPr>
          <p:cNvSpPr/>
          <p:nvPr/>
        </p:nvSpPr>
        <p:spPr>
          <a:xfrm rot="5400000">
            <a:off x="5213674" y="1762498"/>
            <a:ext cx="6164478" cy="496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2F55426B-4382-4D62-9BF3-9D8154E14585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8" name="Text Box 19">
            <a:extLst>
              <a:ext uri="{FF2B5EF4-FFF2-40B4-BE49-F238E27FC236}">
                <a16:creationId xmlns:a16="http://schemas.microsoft.com/office/drawing/2014/main" id="{00BF4E94-887A-457F-BC7C-D895A5B1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83A4F7-070C-FAA9-FFE0-C7F672FC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48" y="2441848"/>
            <a:ext cx="4749447" cy="38067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E2C3F9-C6CC-1459-F917-FD231415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29" y="2364079"/>
            <a:ext cx="3232367" cy="48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60499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Remplissez les champs du fichier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Enregistrez votre fichier au format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Imprimez cette feuille Excel pour la secrétaire du Club</a:t>
            </a:r>
          </a:p>
          <a:p>
            <a:pPr>
              <a:buFontTx/>
              <a:buAutoNum type="arabicPeriod"/>
            </a:pPr>
            <a:r>
              <a:rPr lang="fr-FR" altLang="fr-FR" b="1" dirty="0">
                <a:solidFill>
                  <a:srgbClr val="FF0000"/>
                </a:solidFill>
              </a:rPr>
              <a:t>Envoyez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rgbClr val="FF0000"/>
                </a:solidFill>
              </a:rPr>
              <a:t>également</a:t>
            </a:r>
            <a:r>
              <a:rPr lang="fr-FR" altLang="fr-FR" b="1" dirty="0"/>
              <a:t> </a:t>
            </a:r>
            <a:r>
              <a:rPr lang="fr-FR" altLang="fr-FR" dirty="0"/>
              <a:t>ce fichier Excel par mail </a:t>
            </a:r>
            <a:r>
              <a:rPr lang="fr-FR" altLang="fr-FR" b="1" dirty="0"/>
              <a:t>à </a:t>
            </a:r>
            <a:r>
              <a:rPr lang="fr-FR" altLang="fr-FR" b="1" dirty="0">
                <a:hlinkClick r:id="rId2"/>
              </a:rPr>
              <a:t>contact@maialiplongee.fr</a:t>
            </a:r>
            <a:endParaRPr lang="fr-FR" altLang="fr-FR" b="1" dirty="0"/>
          </a:p>
          <a:p>
            <a:pPr marL="0" indent="0"/>
            <a:r>
              <a:rPr lang="fr-FR" altLang="fr-FR" b="1" dirty="0">
                <a:solidFill>
                  <a:srgbClr val="FF0000"/>
                </a:solidFill>
              </a:rPr>
              <a:t>      Indispensable</a:t>
            </a:r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11269" name="Picture 2" descr="Résultat de recherche d'images pour &quot;icone mail&quot;">
            <a:extLst>
              <a:ext uri="{FF2B5EF4-FFF2-40B4-BE49-F238E27FC236}">
                <a16:creationId xmlns:a16="http://schemas.microsoft.com/office/drawing/2014/main" id="{1E5E48A1-2966-43DE-93B3-B98DE284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18" y="6114038"/>
            <a:ext cx="14462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C2E42D-251B-42A5-A055-82397CC7A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99BE0C-7BD3-8C38-2CA6-D451FFB6E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669" y="1730709"/>
            <a:ext cx="3564000" cy="5662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96" y="2369840"/>
            <a:ext cx="7416824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fr-FR" altLang="fr-FR" dirty="0"/>
              <a:t>Pour rappel, la licence FFESSM est depuis quelques années dématérialisée. C'est-à-dire qu'elle n'a pas de date de validité maximale imprimée. </a:t>
            </a:r>
          </a:p>
          <a:p>
            <a:pPr marL="0" indent="0">
              <a:spcBef>
                <a:spcPts val="600"/>
              </a:spcBef>
            </a:pPr>
            <a:r>
              <a:rPr lang="fr-FR" altLang="fr-FR" dirty="0"/>
              <a:t>Vous ne recevrez plus de nouvelle carte à chaque renouvellement de votre licence. </a:t>
            </a:r>
          </a:p>
          <a:p>
            <a:pPr marL="268288" indent="0">
              <a:spcBef>
                <a:spcPts val="600"/>
              </a:spcBef>
            </a:pPr>
            <a:r>
              <a:rPr lang="fr-FR" altLang="fr-FR" i="1" dirty="0"/>
              <a:t>Chaque année, la FFESSM éditait quelque 150 000 licences, (c'est autant de plastique en moins) </a:t>
            </a:r>
          </a:p>
          <a:p>
            <a:pPr marL="268288" indent="0">
              <a:spcBef>
                <a:spcPts val="600"/>
              </a:spcBef>
            </a:pPr>
            <a:r>
              <a:rPr lang="fr-FR" altLang="fr-FR" dirty="0"/>
              <a:t>Cette carte intègre également votre certificat médical.</a:t>
            </a:r>
          </a:p>
          <a:p>
            <a:pPr marL="0" indent="0">
              <a:spcBef>
                <a:spcPts val="600"/>
              </a:spcBef>
            </a:pPr>
            <a:endParaRPr lang="fr-FR" altLang="fr-FR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</a:pPr>
            <a:r>
              <a:rPr lang="fr-FR" altLang="fr-FR" b="1" dirty="0">
                <a:solidFill>
                  <a:srgbClr val="FF0000"/>
                </a:solidFill>
              </a:rPr>
              <a:t>Donc, bien garder d'année en année votre licence perpétuelle avec vous.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28" y="2369840"/>
            <a:ext cx="2376264" cy="38115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1ECF99-9480-4E25-82D8-CC2A69FCE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568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Ouvrez le fichier d'inscription du CSA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/>
              <a:t>Complétez directement les champs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/>
              <a:t>Imprimez ensuite le document </a:t>
            </a:r>
            <a:r>
              <a:rPr lang="fr-FR" altLang="fr-FR" b="1" dirty="0">
                <a:solidFill>
                  <a:srgbClr val="FF0000"/>
                </a:solidFill>
              </a:rPr>
              <a:t>Indispensable pour le CSA</a:t>
            </a:r>
          </a:p>
          <a:p>
            <a:pPr>
              <a:buFontTx/>
              <a:buAutoNum type="arabicPeriod"/>
            </a:pPr>
            <a:endParaRPr lang="fr-FR" altLang="fr-FR" b="1" dirty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b="1" dirty="0"/>
              <a:t>Datez et signez le document sur les 2 pages</a:t>
            </a: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20" name="Picture 2" descr="http://usp-ra.fr/uspfr/images/CSA2.png">
            <a:extLst>
              <a:ext uri="{FF2B5EF4-FFF2-40B4-BE49-F238E27FC236}">
                <a16:creationId xmlns:a16="http://schemas.microsoft.com/office/drawing/2014/main" id="{6E81BE2E-9D91-4B0A-9C13-82B42C84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FED7C4-3A2A-DDD4-4A64-1E703F7E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194" y="1845133"/>
            <a:ext cx="2736000" cy="39297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BE639D-C646-C951-5008-AA0BA4A3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788" y="3449960"/>
            <a:ext cx="2732103" cy="406800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CF6A588-FAD6-4B43-96DD-DBFCC7B32BF8}"/>
              </a:ext>
            </a:extLst>
          </p:cNvPr>
          <p:cNvCxnSpPr>
            <a:cxnSpLocks/>
          </p:cNvCxnSpPr>
          <p:nvPr/>
        </p:nvCxnSpPr>
        <p:spPr>
          <a:xfrm flipV="1">
            <a:off x="6279533" y="4530080"/>
            <a:ext cx="2269303" cy="11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A1C55BA-393B-48D0-B5CB-D2ECF674EF56}"/>
              </a:ext>
            </a:extLst>
          </p:cNvPr>
          <p:cNvCxnSpPr>
            <a:cxnSpLocks/>
          </p:cNvCxnSpPr>
          <p:nvPr/>
        </p:nvCxnSpPr>
        <p:spPr>
          <a:xfrm>
            <a:off x="6279533" y="4646404"/>
            <a:ext cx="1134651" cy="837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1" y="2452848"/>
            <a:ext cx="988260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la rentrée 2026-2027, le CSA a un :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r>
              <a:rPr lang="fr-FR" altLang="fr-FR" sz="2000" b="1" dirty="0"/>
              <a:t>Tarif unique </a:t>
            </a:r>
            <a:r>
              <a:rPr lang="fr-FR" altLang="fr-FR" sz="2000" dirty="0"/>
              <a:t>de </a:t>
            </a:r>
            <a:r>
              <a:rPr lang="fr-FR" altLang="fr-FR" sz="2000" b="1" dirty="0">
                <a:solidFill>
                  <a:srgbClr val="FF0000"/>
                </a:solidFill>
              </a:rPr>
              <a:t>50 € </a:t>
            </a:r>
            <a:r>
              <a:rPr lang="fr-FR" altLang="fr-FR" sz="2000" dirty="0"/>
              <a:t>quelle que soit votre catégorie (adulte / jeune)</a:t>
            </a:r>
          </a:p>
          <a:p>
            <a:pPr>
              <a:buFontTx/>
              <a:buAutoNum type="arabicPeriod"/>
            </a:pPr>
            <a:r>
              <a:rPr lang="fr-FR" altLang="fr-FR" sz="2000" dirty="0"/>
              <a:t>Tarif de </a:t>
            </a:r>
            <a:r>
              <a:rPr lang="fr-FR" altLang="fr-FR" sz="2000" b="1" dirty="0"/>
              <a:t>25 €</a:t>
            </a:r>
            <a:r>
              <a:rPr lang="fr-FR" altLang="fr-FR" sz="2000" dirty="0"/>
              <a:t> pour les parents accompagnants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r>
              <a:rPr lang="fr-FR" altLang="fr-FR" dirty="0"/>
              <a:t>Informations que vous retrouverez dans le tableau récapitulatif des tarifs en fin de ce fichier de présentation.</a:t>
            </a:r>
          </a:p>
        </p:txBody>
      </p:sp>
      <p:pic>
        <p:nvPicPr>
          <p:cNvPr id="19" name="Picture 2" descr="http://usp-ra.fr/uspfr/images/CSA2.png">
            <a:extLst>
              <a:ext uri="{FF2B5EF4-FFF2-40B4-BE49-F238E27FC236}">
                <a16:creationId xmlns:a16="http://schemas.microsoft.com/office/drawing/2014/main" id="{88533110-3F7F-410F-AF34-5644BEE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CFC68D-A04D-AD06-F795-DE3E7469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00" y="3821556"/>
            <a:ext cx="6480000" cy="242397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1E01D15-D5FE-05BE-9121-40CE482D496C}"/>
              </a:ext>
            </a:extLst>
          </p:cNvPr>
          <p:cNvCxnSpPr>
            <a:cxnSpLocks/>
          </p:cNvCxnSpPr>
          <p:nvPr/>
        </p:nvCxnSpPr>
        <p:spPr>
          <a:xfrm flipH="1">
            <a:off x="4084340" y="3737992"/>
            <a:ext cx="5329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9A3CEB8-5BDD-90EF-DCE2-0BCFA8AAF11D}"/>
              </a:ext>
            </a:extLst>
          </p:cNvPr>
          <p:cNvCxnSpPr>
            <a:cxnSpLocks/>
          </p:cNvCxnSpPr>
          <p:nvPr/>
        </p:nvCxnSpPr>
        <p:spPr>
          <a:xfrm flipH="1">
            <a:off x="3508276" y="3449960"/>
            <a:ext cx="144016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6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843</Words>
  <Application>Microsoft Office PowerPoint</Application>
  <PresentationFormat>Personnalisé</PresentationFormat>
  <Paragraphs>177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Présentation PowerPoint</vt:lpstr>
      <vt:lpstr>Récupérer les fichiers d’inscription </vt:lpstr>
      <vt:lpstr>Récupérer les fichiers d’inscription </vt:lpstr>
      <vt:lpstr>Présentation PowerPoint</vt:lpstr>
      <vt:lpstr>Présentation PowerPoint</vt:lpstr>
      <vt:lpstr>1. Remplir la fiche d'inscription Excel du Maïali</vt:lpstr>
      <vt:lpstr>1. Remplir la fiche d'inscription Excel du Maïali</vt:lpstr>
      <vt:lpstr>2. Remplir la fiche d'inscription du CSA</vt:lpstr>
      <vt:lpstr>2. Remplir la fiche d'inscription du CSA</vt:lpstr>
      <vt:lpstr>3. Remplir le certificat médical FFESSM</vt:lpstr>
      <vt:lpstr>5. Cotisation Maïali</vt:lpstr>
      <vt:lpstr>6. Lire le fichier PowerPoint Aide à l'inscription</vt:lpstr>
      <vt:lpstr>Présentation PowerPoint</vt:lpstr>
      <vt:lpstr>Présentation PowerPoint</vt:lpstr>
      <vt:lpstr>Validation des dossiers d'inscription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 à l'inscription</dc:title>
  <dc:creator>Maiali Plongée</dc:creator>
  <cp:keywords>Inscription;Maiali</cp:keywords>
  <cp:lastModifiedBy>marie-estelle perennec</cp:lastModifiedBy>
  <cp:revision>292</cp:revision>
  <cp:lastPrinted>2019-09-07T16:55:01Z</cp:lastPrinted>
  <dcterms:created xsi:type="dcterms:W3CDTF">2011-06-12T09:53:37Z</dcterms:created>
  <dcterms:modified xsi:type="dcterms:W3CDTF">2026-06-12T10:15:16Z</dcterms:modified>
</cp:coreProperties>
</file>